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9" r:id="rId2"/>
    <p:sldId id="257" r:id="rId3"/>
    <p:sldId id="258" r:id="rId4"/>
    <p:sldId id="259" r:id="rId5"/>
    <p:sldId id="271" r:id="rId6"/>
    <p:sldId id="260" r:id="rId7"/>
    <p:sldId id="261" r:id="rId8"/>
    <p:sldId id="262" r:id="rId9"/>
    <p:sldId id="263"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74134-D9BD-41C6-9685-7CF6A7393B61}" type="datetimeFigureOut">
              <a:rPr lang="en-US" smtClean="0"/>
              <a:pPr/>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10E58-37E5-4C84-81FD-FFE90764B3CD}" type="slidenum">
              <a:rPr lang="en-US" smtClean="0"/>
              <a:pPr/>
              <a:t>‹#›</a:t>
            </a:fld>
            <a:endParaRPr lang="en-US"/>
          </a:p>
        </p:txBody>
      </p:sp>
    </p:spTree>
    <p:extLst>
      <p:ext uri="{BB962C8B-B14F-4D97-AF65-F5344CB8AC3E}">
        <p14:creationId xmlns:p14="http://schemas.microsoft.com/office/powerpoint/2010/main" val="88353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345D502-B7E8-4BDF-9B85-A7029CCF7C66}" type="datetime1">
              <a:rPr lang="en-US" smtClean="0"/>
              <a:pPr/>
              <a:t>7/25/2019</a:t>
            </a:fld>
            <a:endParaRPr lang="en-US"/>
          </a:p>
        </p:txBody>
      </p:sp>
      <p:sp>
        <p:nvSpPr>
          <p:cNvPr id="2" name="Footer Placeholder 1"/>
          <p:cNvSpPr>
            <a:spLocks noGrp="1"/>
          </p:cNvSpPr>
          <p:nvPr>
            <p:ph type="ftr" sz="quarter" idx="11"/>
          </p:nvPr>
        </p:nvSpPr>
        <p:spPr/>
        <p:txBody>
          <a:bodyPr/>
          <a:lstStyle/>
          <a:p>
            <a:r>
              <a:rPr lang="en-IN" smtClean="0"/>
              <a:t>SARADA KRISHNA HOMOEOPATHIC MEDICAL COLLEGE, DEPARTMENT OF REPERTORY</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5BC4ED-2D08-4809-84B6-748F749077B4}"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8A94E-D210-40FC-BFCE-DCAE94621B50}"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CFFD7F7-D1F3-4D67-AA32-28356421CD19}" type="datetime1">
              <a:rPr lang="en-US" smtClean="0"/>
              <a:pPr/>
              <a:t>7/25/2019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IN" smtClean="0"/>
              <a:t>SARADA KRISHNA HOMOEOPATHIC MEDICAL COLLEGE, DEPARTMENT OF REPERTORY</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C75EEA4-B208-4483-8088-3AD0FF119733}" type="datetime1">
              <a:rPr lang="en-US" smtClean="0"/>
              <a:pPr/>
              <a:t>7/25/2019</a:t>
            </a:fld>
            <a:endParaRPr lang="en-US"/>
          </a:p>
        </p:txBody>
      </p:sp>
      <p:sp>
        <p:nvSpPr>
          <p:cNvPr id="11" name="Footer Placeholder 10"/>
          <p:cNvSpPr>
            <a:spLocks noGrp="1"/>
          </p:cNvSpPr>
          <p:nvPr>
            <p:ph type="ftr" sz="quarter" idx="11"/>
          </p:nvPr>
        </p:nvSpPr>
        <p:spPr/>
        <p:txBody>
          <a:bodyPr/>
          <a:lstStyle/>
          <a:p>
            <a:r>
              <a:rPr lang="en-IN" smtClean="0"/>
              <a:t>SARADA KRISHNA HOMOEOPATHIC MEDICAL COLLEGE, DEPARTMENT OF REPERTORY</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75F3AF5-B5C5-4FD2-9EE6-E11DB52B2B61}" type="datetime1">
              <a:rPr lang="en-US" smtClean="0"/>
              <a:pPr/>
              <a:t>7/25/2019</a:t>
            </a:fld>
            <a:endParaRPr lang="en-US"/>
          </a:p>
        </p:txBody>
      </p:sp>
      <p:sp>
        <p:nvSpPr>
          <p:cNvPr id="10" name="Footer Placeholder 9"/>
          <p:cNvSpPr>
            <a:spLocks noGrp="1"/>
          </p:cNvSpPr>
          <p:nvPr>
            <p:ph type="ftr" sz="quarter" idx="11"/>
          </p:nvPr>
        </p:nvSpPr>
        <p:spPr/>
        <p:txBody>
          <a:bodyPr/>
          <a:lstStyle/>
          <a:p>
            <a:r>
              <a:rPr lang="en-IN" smtClean="0"/>
              <a:t>SARADA KRISHNA HOMOEOPATHIC MEDICAL COLLEGE, DEPARTMENT OF REPERTORY</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D720924-E9F2-42B2-8DFC-324C068CC262}" type="datetime1">
              <a:rPr lang="en-US" smtClean="0"/>
              <a:pPr/>
              <a:t>7/25/2019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323106B-F8EC-43F2-9494-411C7E7F55E9}" type="datetime1">
              <a:rPr lang="en-US" smtClean="0"/>
              <a:pPr/>
              <a:t>7/25/2019</a:t>
            </a:fld>
            <a:endParaRPr lang="en-US"/>
          </a:p>
        </p:txBody>
      </p:sp>
      <p:sp>
        <p:nvSpPr>
          <p:cNvPr id="21" name="Footer Placeholder 20"/>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2EE2C5-AEDA-4AF2-9CAF-02D9AAEFEBA5}" type="datetime1">
              <a:rPr lang="en-US" smtClean="0"/>
              <a:pPr/>
              <a:t>7/25/2019</a:t>
            </a:fld>
            <a:endParaRPr lang="en-US"/>
          </a:p>
        </p:txBody>
      </p:sp>
      <p:sp>
        <p:nvSpPr>
          <p:cNvPr id="24" name="Footer Placeholder 23"/>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038EF49-D07F-4948-BD24-86F29AE35B24}" type="datetime1">
              <a:rPr lang="en-US" smtClean="0"/>
              <a:pPr/>
              <a:t>7/25/2019</a:t>
            </a:fld>
            <a:endParaRPr lang="en-US"/>
          </a:p>
        </p:txBody>
      </p:sp>
      <p:sp>
        <p:nvSpPr>
          <p:cNvPr id="29" name="Footer Placeholder 28"/>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2D44C47-5881-4F1A-94C7-9E7AD9C53CBA}"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320296-D3CF-4025-9FED-F648F3D898B5}" type="datetime1">
              <a:rPr lang="en-US" smtClean="0"/>
              <a:pPr/>
              <a:t>7/25/2019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IN" smtClean="0"/>
              <a:t>SARADA KRISHNA HOMOEOPATHIC MEDICAL COLLEGE, DEPARTMENT OF REPERTORY</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376263"/>
          </a:xfrm>
        </p:spPr>
        <p:txBody>
          <a:bodyPr>
            <a:normAutofit/>
          </a:bodyPr>
          <a:lstStyle/>
          <a:p>
            <a:r>
              <a:rPr lang="en-US" sz="4000" b="1" i="1" u="sng" dirty="0">
                <a:solidFill>
                  <a:schemeClr val="accent3">
                    <a:lumMod val="75000"/>
                  </a:schemeClr>
                </a:solidFill>
                <a:latin typeface="Algerian" pitchFamily="82" charset="0"/>
              </a:rPr>
              <a:t>CLASSIFICATION  </a:t>
            </a:r>
            <a:br>
              <a:rPr lang="en-US" sz="4000" b="1" i="1" u="sng" dirty="0">
                <a:solidFill>
                  <a:schemeClr val="accent3">
                    <a:lumMod val="75000"/>
                  </a:schemeClr>
                </a:solidFill>
                <a:latin typeface="Algerian" pitchFamily="82" charset="0"/>
              </a:rPr>
            </a:br>
            <a:r>
              <a:rPr lang="en-US" sz="4000" b="1" i="1" u="sng" dirty="0">
                <a:solidFill>
                  <a:schemeClr val="accent3">
                    <a:lumMod val="75000"/>
                  </a:schemeClr>
                </a:solidFill>
                <a:latin typeface="Algerian" pitchFamily="82" charset="0"/>
              </a:rPr>
              <a:t>OF </a:t>
            </a:r>
            <a:br>
              <a:rPr lang="en-US" sz="4000" b="1" i="1" u="sng" dirty="0">
                <a:solidFill>
                  <a:schemeClr val="accent3">
                    <a:lumMod val="75000"/>
                  </a:schemeClr>
                </a:solidFill>
                <a:latin typeface="Algerian" pitchFamily="82" charset="0"/>
              </a:rPr>
            </a:br>
            <a:r>
              <a:rPr lang="en-US" sz="4000" b="1" i="1" u="sng" dirty="0">
                <a:solidFill>
                  <a:schemeClr val="accent3">
                    <a:lumMod val="75000"/>
                  </a:schemeClr>
                </a:solidFill>
                <a:latin typeface="Algerian" pitchFamily="82" charset="0"/>
              </a:rPr>
              <a:t> REPERTORIES </a:t>
            </a:r>
            <a:endParaRPr lang="en-US" sz="4000" dirty="0">
              <a:solidFill>
                <a:schemeClr val="accent3">
                  <a:lumMod val="75000"/>
                </a:schemeClr>
              </a:solidFill>
              <a:latin typeface="Algerian" pitchFamily="82" charset="0"/>
            </a:endParaRPr>
          </a:p>
        </p:txBody>
      </p:sp>
      <p:sp>
        <p:nvSpPr>
          <p:cNvPr id="3" name="Subtitle 2"/>
          <p:cNvSpPr>
            <a:spLocks noGrp="1"/>
          </p:cNvSpPr>
          <p:nvPr>
            <p:ph type="subTitle" idx="1"/>
          </p:nvPr>
        </p:nvSpPr>
        <p:spPr>
          <a:xfrm>
            <a:off x="1371600" y="4221088"/>
            <a:ext cx="6400800" cy="1951112"/>
          </a:xfrm>
        </p:spPr>
        <p:txBody>
          <a:bodyPr>
            <a:normAutofit fontScale="92500" lnSpcReduction="10000"/>
          </a:bodyPr>
          <a:lstStyle/>
          <a:p>
            <a:endParaRPr lang="en-US" b="1" dirty="0">
              <a:solidFill>
                <a:schemeClr val="accent4">
                  <a:lumMod val="50000"/>
                </a:schemeClr>
              </a:solidFill>
            </a:endParaRPr>
          </a:p>
          <a:p>
            <a:r>
              <a:rPr lang="en-US" b="1" dirty="0">
                <a:solidFill>
                  <a:schemeClr val="accent4">
                    <a:lumMod val="50000"/>
                  </a:schemeClr>
                </a:solidFill>
              </a:rPr>
              <a:t>DR. SUMAN SANKAR. A.S, M.D.(</a:t>
            </a:r>
            <a:r>
              <a:rPr lang="en-US" b="1" dirty="0" err="1">
                <a:solidFill>
                  <a:schemeClr val="accent4">
                    <a:lumMod val="50000"/>
                  </a:schemeClr>
                </a:solidFill>
              </a:rPr>
              <a:t>Hom</a:t>
            </a:r>
            <a:r>
              <a:rPr lang="en-US" b="1" dirty="0">
                <a:solidFill>
                  <a:schemeClr val="accent4">
                    <a:lumMod val="50000"/>
                  </a:schemeClr>
                </a:solidFill>
              </a:rPr>
              <a:t>)</a:t>
            </a:r>
          </a:p>
          <a:p>
            <a:r>
              <a:rPr lang="en-US" dirty="0">
                <a:solidFill>
                  <a:schemeClr val="accent4">
                    <a:lumMod val="50000"/>
                  </a:schemeClr>
                </a:solidFill>
              </a:rPr>
              <a:t>Professor, Department of Repertory</a:t>
            </a:r>
          </a:p>
          <a:p>
            <a:r>
              <a:rPr lang="en-US" dirty="0" err="1">
                <a:solidFill>
                  <a:schemeClr val="accent4">
                    <a:lumMod val="50000"/>
                  </a:schemeClr>
                </a:solidFill>
              </a:rPr>
              <a:t>Sarada</a:t>
            </a:r>
            <a:r>
              <a:rPr lang="en-US" dirty="0">
                <a:solidFill>
                  <a:schemeClr val="accent4">
                    <a:lumMod val="50000"/>
                  </a:schemeClr>
                </a:solidFill>
              </a:rPr>
              <a:t> Krishna Homoeopathic Medical College </a:t>
            </a:r>
          </a:p>
          <a:p>
            <a:r>
              <a:rPr lang="en-US" dirty="0" err="1">
                <a:solidFill>
                  <a:schemeClr val="accent4">
                    <a:lumMod val="50000"/>
                  </a:schemeClr>
                </a:solidFill>
              </a:rPr>
              <a:t>Kulasekharam</a:t>
            </a:r>
            <a:endParaRPr lang="en-US" dirty="0">
              <a:solidFill>
                <a:schemeClr val="accent4">
                  <a:lumMod val="50000"/>
                </a:schemeClr>
              </a:solidFill>
            </a:endParaRPr>
          </a:p>
          <a:p>
            <a:endParaRPr lang="en-US" dirty="0">
              <a:solidFill>
                <a:schemeClr val="accent4">
                  <a:lumMod val="50000"/>
                </a:schemeClr>
              </a:solidFill>
            </a:endParaRPr>
          </a:p>
        </p:txBody>
      </p:sp>
    </p:spTree>
    <p:extLst>
      <p:ext uri="{BB962C8B-B14F-4D97-AF65-F5344CB8AC3E}">
        <p14:creationId xmlns:p14="http://schemas.microsoft.com/office/powerpoint/2010/main" val="4232202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dirty="0">
              <a:solidFill>
                <a:schemeClr val="accent4">
                  <a:lumMod val="75000"/>
                </a:schemeClr>
              </a:solidFill>
              <a:latin typeface="Arial Rounded MT Bold" pitchFamily="34" charset="0"/>
            </a:endParaRPr>
          </a:p>
          <a:p>
            <a:pPr marL="0" indent="0" algn="ctr">
              <a:buNone/>
            </a:pPr>
            <a:endParaRPr lang="en-US" sz="4000" dirty="0">
              <a:solidFill>
                <a:schemeClr val="accent4">
                  <a:lumMod val="75000"/>
                </a:schemeClr>
              </a:solidFill>
              <a:latin typeface="Arial Rounded MT Bold" pitchFamily="34" charset="0"/>
            </a:endParaRPr>
          </a:p>
          <a:p>
            <a:pPr marL="0" indent="0" algn="ctr">
              <a:buNone/>
            </a:pPr>
            <a:r>
              <a:rPr lang="en-US" sz="4000" dirty="0">
                <a:solidFill>
                  <a:schemeClr val="accent4">
                    <a:lumMod val="75000"/>
                  </a:schemeClr>
                </a:solidFill>
                <a:latin typeface="Arial Rounded MT Bold" pitchFamily="34" charset="0"/>
              </a:rPr>
              <a:t>THANK YOU</a:t>
            </a:r>
          </a:p>
          <a:p>
            <a:endParaRPr lang="en-US" sz="4000" dirty="0">
              <a:solidFill>
                <a:schemeClr val="accent4">
                  <a:lumMod val="75000"/>
                </a:schemeClr>
              </a:solidFill>
              <a:latin typeface="Arial Rounded MT Bold" pitchFamily="34" charset="0"/>
            </a:endParaRPr>
          </a:p>
        </p:txBody>
      </p:sp>
    </p:spTree>
    <p:extLst>
      <p:ext uri="{BB962C8B-B14F-4D97-AF65-F5344CB8AC3E}">
        <p14:creationId xmlns:p14="http://schemas.microsoft.com/office/powerpoint/2010/main" val="78685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a:xfrm>
            <a:off x="0" y="228600"/>
            <a:ext cx="9144000" cy="6629400"/>
          </a:xfrm>
        </p:spPr>
        <p:txBody>
          <a:bodyPr>
            <a:normAutofit/>
          </a:bodyPr>
          <a:lstStyle/>
          <a:p>
            <a:pPr algn="just">
              <a:buFont typeface="Wingdings" pitchFamily="2" charset="2"/>
              <a:buChar char="Ø"/>
            </a:pPr>
            <a:endParaRPr lang="en-US" sz="2800" u="sng" dirty="0" smtClean="0">
              <a:solidFill>
                <a:schemeClr val="accent2">
                  <a:lumMod val="75000"/>
                </a:schemeClr>
              </a:solidFill>
              <a:latin typeface="Times New Roman" pitchFamily="18" charset="0"/>
              <a:cs typeface="Times New Roman" pitchFamily="18" charset="0"/>
            </a:endParaRPr>
          </a:p>
          <a:p>
            <a:pPr algn="just">
              <a:buNone/>
            </a:pPr>
            <a:r>
              <a:rPr lang="en-US" sz="2800" b="1" i="1" u="sng" dirty="0" smtClean="0">
                <a:solidFill>
                  <a:schemeClr val="accent2">
                    <a:lumMod val="75000"/>
                  </a:schemeClr>
                </a:solidFill>
                <a:latin typeface="Times New Roman" pitchFamily="18" charset="0"/>
                <a:cs typeface="Times New Roman" pitchFamily="18" charset="0"/>
              </a:rPr>
              <a:t>CLASSIFICATION OF REPERTORIES</a:t>
            </a:r>
          </a:p>
          <a:p>
            <a:pPr algn="just">
              <a:buNone/>
            </a:pPr>
            <a:endParaRPr lang="en-US" sz="2800" b="1" i="1"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number of repertories has been progressively increasing since the time of master Hahnemann. Today there are more than 200  repertories available to the profession. </a:t>
            </a:r>
          </a:p>
          <a:p>
            <a:pPr marL="0" indent="0" algn="just">
              <a:buNone/>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There are  various types of repertories, which can be  helpful for different purposes. Hence, it is  necessary to classify them, so that the busy  practitioner can utilize the right repertory at the  right time. </a:t>
            </a:r>
          </a:p>
        </p:txBody>
      </p:sp>
    </p:spTree>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0" y="228600"/>
            <a:ext cx="8915400" cy="6629400"/>
          </a:xfrm>
        </p:spPr>
        <p:txBody>
          <a:bodyPr>
            <a:normAutofit fontScale="85000" lnSpcReduction="20000"/>
          </a:bodyPr>
          <a:lstStyle/>
          <a:p>
            <a:pPr algn="just">
              <a:buNone/>
            </a:pPr>
            <a:r>
              <a:rPr lang="en-US" dirty="0" smtClean="0">
                <a:solidFill>
                  <a:schemeClr val="tx1"/>
                </a:solidFill>
                <a:latin typeface="Times New Roman" pitchFamily="18" charset="0"/>
                <a:cs typeface="Times New Roman" pitchFamily="18" charset="0"/>
              </a:rPr>
              <a:t>    </a:t>
            </a:r>
          </a:p>
          <a:p>
            <a:pPr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The </a:t>
            </a:r>
            <a:r>
              <a:rPr lang="en-US" dirty="0">
                <a:solidFill>
                  <a:schemeClr val="tx1"/>
                </a:solidFill>
                <a:latin typeface="Times New Roman" pitchFamily="18" charset="0"/>
                <a:cs typeface="Times New Roman" pitchFamily="18" charset="0"/>
              </a:rPr>
              <a:t>repertories have been classified into different groups by different authors but The most comprehensible classification  as follows</a:t>
            </a:r>
            <a:r>
              <a:rPr lang="en-US" dirty="0" smtClean="0">
                <a:solidFill>
                  <a:schemeClr val="tx1"/>
                </a:solidFill>
                <a:latin typeface="Times New Roman" pitchFamily="18" charset="0"/>
                <a:cs typeface="Times New Roman" pitchFamily="18" charset="0"/>
              </a:rPr>
              <a:t>:</a:t>
            </a:r>
          </a:p>
          <a:p>
            <a:pPr algn="just">
              <a:buNone/>
            </a:pPr>
            <a:endParaRPr lang="en-US" dirty="0">
              <a:solidFill>
                <a:schemeClr val="tx1"/>
              </a:solidFill>
              <a:latin typeface="Times New Roman" pitchFamily="18" charset="0"/>
              <a:cs typeface="Times New Roman" pitchFamily="18" charset="0"/>
            </a:endParaRPr>
          </a:p>
          <a:p>
            <a:pPr algn="just">
              <a:buFontTx/>
              <a:buNone/>
            </a:pPr>
            <a:r>
              <a:rPr lang="en-US" b="1" dirty="0" smtClean="0">
                <a:solidFill>
                  <a:schemeClr val="tx1"/>
                </a:solidFill>
                <a:latin typeface="Times New Roman" pitchFamily="18" charset="0"/>
                <a:cs typeface="Times New Roman" pitchFamily="18" charset="0"/>
              </a:rPr>
              <a:t>1. </a:t>
            </a:r>
            <a:r>
              <a:rPr lang="en-US" b="1" i="1" u="sng" dirty="0" smtClean="0">
                <a:solidFill>
                  <a:schemeClr val="tx1"/>
                </a:solidFill>
                <a:latin typeface="Times New Roman" pitchFamily="18" charset="0"/>
                <a:cs typeface="Times New Roman" pitchFamily="18" charset="0"/>
              </a:rPr>
              <a:t>BASED ON PHILOSOPHIC CONCEPT</a:t>
            </a:r>
          </a:p>
          <a:p>
            <a:pPr algn="just">
              <a:buFontTx/>
              <a:buNone/>
            </a:pPr>
            <a:r>
              <a:rPr lang="en-US" dirty="0" smtClean="0">
                <a:solidFill>
                  <a:schemeClr val="tx1"/>
                </a:solidFill>
                <a:latin typeface="Times New Roman" pitchFamily="18" charset="0"/>
                <a:cs typeface="Times New Roman" pitchFamily="18" charset="0"/>
              </a:rPr>
              <a:t>		These repertories have distinctive principles of their own. Therefore cases have to be selected to fit them with the principles.</a:t>
            </a:r>
          </a:p>
          <a:p>
            <a:pPr algn="just">
              <a:buFontTx/>
              <a:buNone/>
            </a:pPr>
            <a:endParaRPr lang="en-US" dirty="0" smtClean="0">
              <a:solidFill>
                <a:schemeClr val="tx1"/>
              </a:solidFill>
              <a:latin typeface="Times New Roman" pitchFamily="18" charset="0"/>
              <a:cs typeface="Times New Roman" pitchFamily="18" charset="0"/>
            </a:endParaRPr>
          </a:p>
          <a:p>
            <a:pPr algn="just">
              <a:buFontTx/>
              <a:buNone/>
            </a:pPr>
            <a:r>
              <a:rPr lang="en-US" dirty="0" smtClean="0">
                <a:solidFill>
                  <a:schemeClr val="tx1"/>
                </a:solidFill>
                <a:latin typeface="Times New Roman" pitchFamily="18" charset="0"/>
                <a:cs typeface="Times New Roman" pitchFamily="18" charset="0"/>
              </a:rPr>
              <a:t>	(a) Based on concept of generals to particulars: </a:t>
            </a:r>
          </a:p>
          <a:p>
            <a:pPr algn="just">
              <a:buFontTx/>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Here the generals are given prime importance follow characteristic particulars. </a:t>
            </a:r>
          </a:p>
          <a:p>
            <a:pPr algn="just">
              <a:buFontTx/>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E.g. Kent’s Repertory, Synthetic Repertory, </a:t>
            </a:r>
            <a:r>
              <a:rPr lang="en-US" dirty="0" err="1" smtClean="0">
                <a:solidFill>
                  <a:schemeClr val="tx1"/>
                </a:solidFill>
                <a:latin typeface="Times New Roman" pitchFamily="18" charset="0"/>
                <a:cs typeface="Times New Roman" pitchFamily="18" charset="0"/>
              </a:rPr>
              <a:t>Kunzli’s</a:t>
            </a:r>
            <a:r>
              <a:rPr lang="en-US" dirty="0" smtClean="0">
                <a:solidFill>
                  <a:schemeClr val="tx1"/>
                </a:solidFill>
                <a:latin typeface="Times New Roman" pitchFamily="18" charset="0"/>
                <a:cs typeface="Times New Roman" pitchFamily="18" charset="0"/>
              </a:rPr>
              <a:t> Repertory, Murphy’s Repertory, Synthesis Repertory, Complete Repertory etc...</a:t>
            </a:r>
          </a:p>
          <a:p>
            <a:pPr algn="just">
              <a:buFontTx/>
              <a:buNone/>
            </a:pPr>
            <a:r>
              <a:rPr lang="en-US" dirty="0" smtClean="0">
                <a:solidFill>
                  <a:schemeClr val="tx1"/>
                </a:solidFill>
                <a:latin typeface="Times New Roman" pitchFamily="18" charset="0"/>
                <a:cs typeface="Times New Roman" pitchFamily="18" charset="0"/>
              </a:rPr>
              <a:t>	 </a:t>
            </a:r>
          </a:p>
        </p:txBody>
      </p:sp>
    </p:spTree>
  </p:cSld>
  <p:clrMapOvr>
    <a:masterClrMapping/>
  </p:clrMapOvr>
  <p:transition advClick="0"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0" y="228600"/>
            <a:ext cx="9144000" cy="6629400"/>
          </a:xfrm>
        </p:spPr>
        <p:txBody>
          <a:bodyPr>
            <a:normAutofit/>
          </a:bodyPr>
          <a:lstStyle/>
          <a:p>
            <a:pPr algn="just">
              <a:buFontTx/>
              <a:buNone/>
            </a:pPr>
            <a:endParaRPr lang="en-US" dirty="0" smtClean="0">
              <a:solidFill>
                <a:schemeClr val="tx1"/>
              </a:solidFill>
              <a:latin typeface="Times New Roman" pitchFamily="18" charset="0"/>
              <a:cs typeface="Times New Roman" pitchFamily="18" charset="0"/>
            </a:endParaRPr>
          </a:p>
          <a:p>
            <a:pPr algn="just">
              <a:buFontTx/>
              <a:buNone/>
            </a:pPr>
            <a:endParaRPr lang="en-US" dirty="0" smtClean="0">
              <a:solidFill>
                <a:schemeClr val="tx1"/>
              </a:solidFill>
              <a:latin typeface="Times New Roman" pitchFamily="18" charset="0"/>
              <a:cs typeface="Times New Roman" pitchFamily="18" charset="0"/>
            </a:endParaRPr>
          </a:p>
          <a:p>
            <a:pPr algn="just">
              <a:buFontTx/>
              <a:buNone/>
            </a:pPr>
            <a:endParaRPr lang="en-US" dirty="0">
              <a:solidFill>
                <a:schemeClr val="tx1"/>
              </a:solidFill>
              <a:latin typeface="Times New Roman" pitchFamily="18" charset="0"/>
              <a:cs typeface="Times New Roman" pitchFamily="18" charset="0"/>
            </a:endParaRPr>
          </a:p>
          <a:p>
            <a:pPr algn="just">
              <a:buFontTx/>
              <a:buNone/>
            </a:pPr>
            <a:r>
              <a:rPr lang="en-US" dirty="0" smtClean="0">
                <a:solidFill>
                  <a:schemeClr val="tx1"/>
                </a:solidFill>
                <a:latin typeface="Times New Roman" pitchFamily="18" charset="0"/>
                <a:cs typeface="Times New Roman" pitchFamily="18" charset="0"/>
              </a:rPr>
              <a:t>b) Based </a:t>
            </a:r>
            <a:r>
              <a:rPr lang="en-US" dirty="0">
                <a:solidFill>
                  <a:schemeClr val="tx1"/>
                </a:solidFill>
                <a:latin typeface="Times New Roman" pitchFamily="18" charset="0"/>
                <a:cs typeface="Times New Roman" pitchFamily="18" charset="0"/>
              </a:rPr>
              <a:t>on concept of particulars to generals: On philosophic concept of totality, based on the </a:t>
            </a:r>
            <a:r>
              <a:rPr lang="en-US" i="1" dirty="0">
                <a:solidFill>
                  <a:schemeClr val="tx1"/>
                </a:solidFill>
                <a:latin typeface="Times New Roman" pitchFamily="18" charset="0"/>
                <a:cs typeface="Times New Roman" pitchFamily="18" charset="0"/>
              </a:rPr>
              <a:t>doctrine of analogy and concomitants</a:t>
            </a:r>
            <a:r>
              <a:rPr lang="en-US" i="1" dirty="0" smtClean="0">
                <a:solidFill>
                  <a:schemeClr val="tx1"/>
                </a:solidFill>
                <a:latin typeface="Times New Roman" pitchFamily="18" charset="0"/>
                <a:cs typeface="Times New Roman" pitchFamily="18" charset="0"/>
              </a:rPr>
              <a:t>.</a:t>
            </a:r>
          </a:p>
          <a:p>
            <a:pPr algn="just">
              <a:buFontTx/>
              <a:buNone/>
            </a:pP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pPr algn="just">
              <a:buFontTx/>
              <a:buNone/>
            </a:pPr>
            <a:r>
              <a:rPr lang="en-US" dirty="0">
                <a:solidFill>
                  <a:schemeClr val="tx1"/>
                </a:solidFill>
                <a:latin typeface="Times New Roman" pitchFamily="18" charset="0"/>
                <a:cs typeface="Times New Roman" pitchFamily="18" charset="0"/>
              </a:rPr>
              <a:t>                E.g. BTPB, </a:t>
            </a:r>
            <a:r>
              <a:rPr lang="en-US" dirty="0" err="1">
                <a:solidFill>
                  <a:schemeClr val="tx1"/>
                </a:solidFill>
                <a:latin typeface="Times New Roman" pitchFamily="18" charset="0"/>
                <a:cs typeface="Times New Roman" pitchFamily="18" charset="0"/>
              </a:rPr>
              <a:t>Boger’s</a:t>
            </a:r>
            <a:r>
              <a:rPr lang="en-US" dirty="0">
                <a:solidFill>
                  <a:schemeClr val="tx1"/>
                </a:solidFill>
                <a:latin typeface="Times New Roman" pitchFamily="18" charset="0"/>
                <a:cs typeface="Times New Roman" pitchFamily="18" charset="0"/>
              </a:rPr>
              <a:t> Repertory and synoptic key.</a:t>
            </a:r>
          </a:p>
          <a:p>
            <a:pPr algn="just">
              <a:buFontTx/>
              <a:buNone/>
            </a:pPr>
            <a:endParaRPr lang="en-US" i="1" u="sng" dirty="0" smtClean="0">
              <a:solidFill>
                <a:schemeClr val="tx1"/>
              </a:solidFill>
              <a:latin typeface="Times New Roman" pitchFamily="18" charset="0"/>
              <a:cs typeface="Times New Roman" pitchFamily="18" charset="0"/>
            </a:endParaRPr>
          </a:p>
          <a:p>
            <a:pPr algn="just">
              <a:buFontTx/>
              <a:buNone/>
            </a:pPr>
            <a:endParaRPr lang="en-US" b="1" i="1" u="sng" dirty="0">
              <a:solidFill>
                <a:schemeClr val="tx1"/>
              </a:solidFill>
              <a:latin typeface="Times New Roman" pitchFamily="18" charset="0"/>
              <a:cs typeface="Times New Roman" pitchFamily="18" charset="0"/>
            </a:endParaRPr>
          </a:p>
        </p:txBody>
      </p:sp>
    </p:spTree>
  </p:cSld>
  <p:clrMapOvr>
    <a:masterClrMapping/>
  </p:clrMapOvr>
  <p:transition advClick="0"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buFontTx/>
              <a:buNone/>
            </a:pPr>
            <a:r>
              <a:rPr lang="en-US" b="1" i="1" u="sng" dirty="0">
                <a:solidFill>
                  <a:schemeClr val="tx1"/>
                </a:solidFill>
                <a:latin typeface="Times New Roman" pitchFamily="18" charset="0"/>
                <a:cs typeface="Times New Roman" pitchFamily="18" charset="0"/>
              </a:rPr>
              <a:t>2. REPERTORIES HAVING NO DISTINCTIVE PHILOSOPHY</a:t>
            </a:r>
          </a:p>
          <a:p>
            <a:pPr algn="just">
              <a:buFontTx/>
              <a:buNone/>
            </a:pPr>
            <a:r>
              <a:rPr lang="en-US" dirty="0">
                <a:solidFill>
                  <a:schemeClr val="tx1"/>
                </a:solidFill>
                <a:latin typeface="Times New Roman" pitchFamily="18" charset="0"/>
                <a:cs typeface="Times New Roman" pitchFamily="18" charset="0"/>
              </a:rPr>
              <a:t>	</a:t>
            </a:r>
          </a:p>
          <a:p>
            <a:pPr algn="just">
              <a:buFontTx/>
              <a:buNone/>
            </a:pPr>
            <a:r>
              <a:rPr lang="en-US" dirty="0">
                <a:solidFill>
                  <a:schemeClr val="tx1"/>
                </a:solidFill>
                <a:latin typeface="Times New Roman" pitchFamily="18" charset="0"/>
                <a:cs typeface="Times New Roman" pitchFamily="18" charset="0"/>
              </a:rPr>
              <a:t>          They are also called as concordance repertories. These repertories are mostly used for the purpose of reference and not for systematic </a:t>
            </a:r>
            <a:r>
              <a:rPr lang="en-US" dirty="0" err="1">
                <a:solidFill>
                  <a:schemeClr val="tx1"/>
                </a:solidFill>
                <a:latin typeface="Times New Roman" pitchFamily="18" charset="0"/>
                <a:cs typeface="Times New Roman" pitchFamily="18" charset="0"/>
              </a:rPr>
              <a:t>repertorization</a:t>
            </a:r>
            <a:r>
              <a:rPr lang="en-US" dirty="0">
                <a:solidFill>
                  <a:schemeClr val="tx1"/>
                </a:solidFill>
                <a:latin typeface="Times New Roman" pitchFamily="18" charset="0"/>
                <a:cs typeface="Times New Roman" pitchFamily="18" charset="0"/>
              </a:rPr>
              <a:t>. They help us refer to symptoms  without much variation in the language of </a:t>
            </a:r>
            <a:r>
              <a:rPr lang="en-US" dirty="0" err="1">
                <a:solidFill>
                  <a:schemeClr val="tx1"/>
                </a:solidFill>
                <a:latin typeface="Times New Roman" pitchFamily="18" charset="0"/>
                <a:cs typeface="Times New Roman" pitchFamily="18" charset="0"/>
              </a:rPr>
              <a:t>provers</a:t>
            </a:r>
            <a:r>
              <a:rPr lang="en-US" dirty="0">
                <a:solidFill>
                  <a:schemeClr val="tx1"/>
                </a:solidFill>
                <a:latin typeface="Times New Roman" pitchFamily="18" charset="0"/>
                <a:cs typeface="Times New Roman" pitchFamily="18" charset="0"/>
              </a:rPr>
              <a:t>. </a:t>
            </a:r>
          </a:p>
          <a:p>
            <a:pPr algn="just">
              <a:buFontTx/>
              <a:buNone/>
            </a:pPr>
            <a:r>
              <a:rPr lang="en-US" dirty="0">
                <a:solidFill>
                  <a:schemeClr val="tx1"/>
                </a:solidFill>
                <a:latin typeface="Times New Roman" pitchFamily="18" charset="0"/>
                <a:cs typeface="Times New Roman" pitchFamily="18" charset="0"/>
              </a:rPr>
              <a:t>		E.g. 	</a:t>
            </a:r>
            <a:r>
              <a:rPr lang="en-US" dirty="0" err="1">
                <a:solidFill>
                  <a:schemeClr val="tx1"/>
                </a:solidFill>
                <a:latin typeface="Times New Roman" pitchFamily="18" charset="0"/>
                <a:cs typeface="Times New Roman" pitchFamily="18" charset="0"/>
              </a:rPr>
              <a:t>Knerr’s</a:t>
            </a:r>
            <a:r>
              <a:rPr lang="en-US" dirty="0">
                <a:solidFill>
                  <a:schemeClr val="tx1"/>
                </a:solidFill>
                <a:latin typeface="Times New Roman" pitchFamily="18" charset="0"/>
                <a:cs typeface="Times New Roman" pitchFamily="18" charset="0"/>
              </a:rPr>
              <a:t> Repertory, </a:t>
            </a:r>
          </a:p>
          <a:p>
            <a:pPr algn="just">
              <a:buFontTx/>
              <a:buNone/>
            </a:pPr>
            <a:r>
              <a:rPr lang="en-US" dirty="0">
                <a:solidFill>
                  <a:schemeClr val="tx1"/>
                </a:solidFill>
                <a:latin typeface="Times New Roman" pitchFamily="18" charset="0"/>
                <a:cs typeface="Times New Roman" pitchFamily="18" charset="0"/>
              </a:rPr>
              <a:t>			Gentry’s Repertory.</a:t>
            </a:r>
          </a:p>
          <a:p>
            <a:endParaRPr lang="en-US" dirty="0"/>
          </a:p>
        </p:txBody>
      </p:sp>
    </p:spTree>
    <p:extLst>
      <p:ext uri="{BB962C8B-B14F-4D97-AF65-F5344CB8AC3E}">
        <p14:creationId xmlns:p14="http://schemas.microsoft.com/office/powerpoint/2010/main" val="79949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fontScale="85000" lnSpcReduction="20000"/>
          </a:bodyPr>
          <a:lstStyle/>
          <a:p>
            <a:pPr algn="just"/>
            <a:endParaRPr lang="en-US" dirty="0" smtClean="0">
              <a:solidFill>
                <a:schemeClr val="tx1"/>
              </a:solidFill>
              <a:latin typeface="Times New Roman" pitchFamily="18" charset="0"/>
              <a:cs typeface="Times New Roman" pitchFamily="18" charset="0"/>
            </a:endParaRPr>
          </a:p>
          <a:p>
            <a:pPr marL="0" indent="0" algn="just">
              <a:buNone/>
            </a:pPr>
            <a:r>
              <a:rPr lang="en-US" dirty="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3. </a:t>
            </a:r>
            <a:r>
              <a:rPr lang="en-US" b="1" u="sng" dirty="0" smtClean="0">
                <a:solidFill>
                  <a:schemeClr val="tx1"/>
                </a:solidFill>
                <a:latin typeface="Times New Roman" pitchFamily="18" charset="0"/>
                <a:cs typeface="Times New Roman" pitchFamily="18" charset="0"/>
              </a:rPr>
              <a:t>CLINICAL REPERTORIES</a:t>
            </a:r>
          </a:p>
          <a:p>
            <a:pPr marL="0" indent="0" algn="just">
              <a:buNone/>
            </a:pPr>
            <a:endParaRPr lang="en-US" u="sng" dirty="0" smtClean="0">
              <a:solidFill>
                <a:schemeClr val="tx1"/>
              </a:solidFill>
              <a:latin typeface="Times New Roman" pitchFamily="18" charset="0"/>
              <a:cs typeface="Times New Roman" pitchFamily="18" charset="0"/>
            </a:endParaRPr>
          </a:p>
          <a:p>
            <a:pPr marL="0" indent="0" algn="just">
              <a:buNone/>
            </a:pPr>
            <a:r>
              <a:rPr lang="en-US" dirty="0" smtClean="0">
                <a:solidFill>
                  <a:schemeClr val="tx1"/>
                </a:solidFill>
                <a:latin typeface="Times New Roman" pitchFamily="18" charset="0"/>
                <a:cs typeface="Times New Roman" pitchFamily="18" charset="0"/>
              </a:rPr>
              <a:t>These repertories have many clinical rubrics under different systems and medicines are grouped against the name of disease.</a:t>
            </a:r>
          </a:p>
          <a:p>
            <a:pPr marL="0" indent="0" algn="just">
              <a:buNone/>
            </a:pPr>
            <a:r>
              <a:rPr lang="en-US" dirty="0" smtClean="0">
                <a:solidFill>
                  <a:schemeClr val="tx1"/>
                </a:solidFill>
                <a:latin typeface="Times New Roman" pitchFamily="18" charset="0"/>
                <a:cs typeface="Times New Roman" pitchFamily="18" charset="0"/>
              </a:rPr>
              <a:t>They are subdivided as follows:</a:t>
            </a:r>
          </a:p>
          <a:p>
            <a:pPr marL="0" indent="0" algn="just">
              <a:buNone/>
            </a:pPr>
            <a:endParaRPr lang="en-US" u="sng" dirty="0" smtClean="0">
              <a:solidFill>
                <a:schemeClr val="tx1"/>
              </a:solidFill>
              <a:latin typeface="Times New Roman" pitchFamily="18" charset="0"/>
              <a:cs typeface="Times New Roman" pitchFamily="18" charset="0"/>
            </a:endParaRPr>
          </a:p>
          <a:p>
            <a:pPr marL="0" indent="0" algn="just">
              <a:buNone/>
            </a:pPr>
            <a:endParaRPr lang="en-US" u="sng" dirty="0">
              <a:solidFill>
                <a:schemeClr val="tx1"/>
              </a:solidFill>
              <a:latin typeface="Times New Roman" pitchFamily="18" charset="0"/>
              <a:cs typeface="Times New Roman" pitchFamily="18" charset="0"/>
            </a:endParaRPr>
          </a:p>
          <a:p>
            <a:pPr marL="0" indent="0" algn="just">
              <a:buNone/>
            </a:pPr>
            <a:r>
              <a:rPr lang="en-US" u="sng" dirty="0" err="1" smtClean="0">
                <a:solidFill>
                  <a:schemeClr val="tx1"/>
                </a:solidFill>
                <a:latin typeface="Times New Roman" pitchFamily="18" charset="0"/>
                <a:cs typeface="Times New Roman" pitchFamily="18" charset="0"/>
              </a:rPr>
              <a:t>a.Covering</a:t>
            </a:r>
            <a:r>
              <a:rPr lang="en-US" u="sng" dirty="0" smtClean="0">
                <a:solidFill>
                  <a:schemeClr val="tx1"/>
                </a:solidFill>
                <a:latin typeface="Times New Roman" pitchFamily="18" charset="0"/>
                <a:cs typeface="Times New Roman" pitchFamily="18" charset="0"/>
              </a:rPr>
              <a:t> the whole body:</a:t>
            </a:r>
          </a:p>
          <a:p>
            <a:pPr marL="0" indent="0" algn="just">
              <a:buNone/>
            </a:pPr>
            <a:r>
              <a:rPr lang="en-US" dirty="0" smtClean="0">
                <a:solidFill>
                  <a:schemeClr val="tx1"/>
                </a:solidFill>
                <a:latin typeface="Times New Roman" pitchFamily="18" charset="0"/>
                <a:cs typeface="Times New Roman" pitchFamily="18" charset="0"/>
              </a:rPr>
              <a:t>    For </a:t>
            </a:r>
            <a:r>
              <a:rPr lang="en-US" dirty="0" err="1" smtClean="0">
                <a:solidFill>
                  <a:schemeClr val="tx1"/>
                </a:solidFill>
                <a:latin typeface="Times New Roman" pitchFamily="18" charset="0"/>
                <a:cs typeface="Times New Roman" pitchFamily="18" charset="0"/>
              </a:rPr>
              <a:t>eg</a:t>
            </a:r>
            <a:r>
              <a:rPr lang="en-US" dirty="0" smtClean="0">
                <a:solidFill>
                  <a:schemeClr val="tx1"/>
                </a:solidFill>
                <a:latin typeface="Times New Roman" pitchFamily="18" charset="0"/>
                <a:cs typeface="Times New Roman" pitchFamily="18" charset="0"/>
              </a:rPr>
              <a:t>:-Clinical repertory appended to               </a:t>
            </a:r>
          </a:p>
          <a:p>
            <a:pPr marL="0" indent="0"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Boericke’s Materia Medica and Clinical   </a:t>
            </a:r>
          </a:p>
          <a:p>
            <a:pPr marL="0" indent="0" algn="just">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Repertory by J.H .Clarke.</a:t>
            </a:r>
          </a:p>
          <a:p>
            <a:pPr marL="0" indent="0" algn="just">
              <a:buNone/>
            </a:pP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189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973763"/>
          </a:xfrm>
        </p:spPr>
        <p:txBody>
          <a:bodyPr>
            <a:normAutofit fontScale="92500" lnSpcReduction="20000"/>
          </a:bodyPr>
          <a:lstStyle/>
          <a:p>
            <a:endParaRPr lang="en-US"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b</a:t>
            </a:r>
            <a:r>
              <a:rPr lang="en-US" dirty="0">
                <a:solidFill>
                  <a:schemeClr val="tx1"/>
                </a:solidFill>
                <a:latin typeface="Times New Roman" pitchFamily="18" charset="0"/>
                <a:cs typeface="Times New Roman" pitchFamily="18" charset="0"/>
              </a:rPr>
              <a:t>. They deal with the disease condition or a part </a:t>
            </a:r>
          </a:p>
          <a:p>
            <a:pPr marL="0" indent="0">
              <a:buNone/>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p>
          <a:p>
            <a:pPr marL="0" indent="0">
              <a:buNone/>
            </a:pPr>
            <a:r>
              <a:rPr lang="en-US" b="1" dirty="0" smtClean="0">
                <a:solidFill>
                  <a:schemeClr val="tx1"/>
                </a:solidFill>
                <a:latin typeface="Times New Roman" pitchFamily="18" charset="0"/>
                <a:cs typeface="Times New Roman" pitchFamily="18" charset="0"/>
              </a:rPr>
              <a:t>    1.On specific parts:</a:t>
            </a:r>
          </a:p>
          <a:p>
            <a:r>
              <a:rPr lang="en-US" dirty="0" err="1" smtClean="0">
                <a:solidFill>
                  <a:schemeClr val="tx1"/>
                </a:solidFill>
                <a:latin typeface="Times New Roman" pitchFamily="18" charset="0"/>
                <a:cs typeface="Times New Roman" pitchFamily="18" charset="0"/>
              </a:rPr>
              <a:t>Berridges</a:t>
            </a:r>
            <a:r>
              <a:rPr lang="en-US" dirty="0" smtClean="0">
                <a:solidFill>
                  <a:schemeClr val="tx1"/>
                </a:solidFill>
                <a:latin typeface="Times New Roman" pitchFamily="18" charset="0"/>
                <a:cs typeface="Times New Roman" pitchFamily="18" charset="0"/>
              </a:rPr>
              <a:t> eye</a:t>
            </a:r>
          </a:p>
          <a:p>
            <a:r>
              <a:rPr lang="en-US" dirty="0" err="1" smtClean="0">
                <a:solidFill>
                  <a:schemeClr val="tx1"/>
                </a:solidFill>
                <a:latin typeface="Times New Roman" pitchFamily="18" charset="0"/>
                <a:cs typeface="Times New Roman" pitchFamily="18" charset="0"/>
              </a:rPr>
              <a:t>Morgans</a:t>
            </a:r>
            <a:r>
              <a:rPr lang="en-US" dirty="0" smtClean="0">
                <a:solidFill>
                  <a:schemeClr val="tx1"/>
                </a:solidFill>
                <a:latin typeface="Times New Roman" pitchFamily="18" charset="0"/>
                <a:cs typeface="Times New Roman" pitchFamily="18" charset="0"/>
              </a:rPr>
              <a:t> urinary organs</a:t>
            </a:r>
          </a:p>
          <a:p>
            <a:r>
              <a:rPr lang="en-US" dirty="0" err="1" smtClean="0">
                <a:solidFill>
                  <a:schemeClr val="tx1"/>
                </a:solidFill>
                <a:latin typeface="Times New Roman" pitchFamily="18" charset="0"/>
                <a:cs typeface="Times New Roman" pitchFamily="18" charset="0"/>
              </a:rPr>
              <a:t>Mintons</a:t>
            </a:r>
            <a:r>
              <a:rPr lang="en-US" dirty="0" smtClean="0">
                <a:solidFill>
                  <a:schemeClr val="tx1"/>
                </a:solidFill>
                <a:latin typeface="Times New Roman" pitchFamily="18" charset="0"/>
                <a:cs typeface="Times New Roman" pitchFamily="18" charset="0"/>
              </a:rPr>
              <a:t> uterus</a:t>
            </a:r>
          </a:p>
          <a:p>
            <a:pPr marL="0" indent="0">
              <a:buNone/>
            </a:pPr>
            <a:endParaRPr lang="en-US" dirty="0" smtClean="0">
              <a:solidFill>
                <a:schemeClr val="tx1"/>
              </a:solidFill>
              <a:latin typeface="Times New Roman" pitchFamily="18" charset="0"/>
              <a:cs typeface="Times New Roman" pitchFamily="18" charset="0"/>
            </a:endParaRPr>
          </a:p>
          <a:p>
            <a:pPr marL="0" indent="0">
              <a:buNone/>
            </a:pPr>
            <a:r>
              <a:rPr lang="en-US" b="1" dirty="0" smtClean="0">
                <a:solidFill>
                  <a:schemeClr val="tx1"/>
                </a:solidFill>
                <a:latin typeface="Times New Roman" pitchFamily="18" charset="0"/>
                <a:cs typeface="Times New Roman" pitchFamily="18" charset="0"/>
              </a:rPr>
              <a:t>    2.On clinical conditions</a:t>
            </a:r>
          </a:p>
          <a:p>
            <a:r>
              <a:rPr lang="en-US" dirty="0" smtClean="0">
                <a:solidFill>
                  <a:schemeClr val="tx1"/>
                </a:solidFill>
                <a:latin typeface="Times New Roman" pitchFamily="18" charset="0"/>
                <a:cs typeface="Times New Roman" pitchFamily="18" charset="0"/>
              </a:rPr>
              <a:t>Robert’s Rheumatic Remedies</a:t>
            </a:r>
          </a:p>
          <a:p>
            <a:r>
              <a:rPr lang="en-US" dirty="0" smtClean="0">
                <a:solidFill>
                  <a:schemeClr val="tx1"/>
                </a:solidFill>
                <a:latin typeface="Times New Roman" pitchFamily="18" charset="0"/>
                <a:cs typeface="Times New Roman" pitchFamily="18" charset="0"/>
              </a:rPr>
              <a:t>Bell’s </a:t>
            </a:r>
            <a:r>
              <a:rPr lang="en-US" dirty="0" err="1" smtClean="0">
                <a:solidFill>
                  <a:schemeClr val="tx1"/>
                </a:solidFill>
                <a:latin typeface="Times New Roman" pitchFamily="18" charset="0"/>
                <a:cs typeface="Times New Roman" pitchFamily="18" charset="0"/>
              </a:rPr>
              <a:t>Diarrhoea</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Allen’s Repertory of Intermittent Fever</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48407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fontScale="92500" lnSpcReduction="10000"/>
          </a:bodyPr>
          <a:lstStyle/>
          <a:p>
            <a:pPr marL="0" indent="0">
              <a:buNone/>
            </a:pPr>
            <a:r>
              <a:rPr lang="en-US" b="1" dirty="0" smtClean="0">
                <a:solidFill>
                  <a:schemeClr val="tx1"/>
                </a:solidFill>
                <a:latin typeface="Times New Roman" pitchFamily="18" charset="0"/>
                <a:cs typeface="Times New Roman" pitchFamily="18" charset="0"/>
              </a:rPr>
              <a:t>     </a:t>
            </a:r>
          </a:p>
          <a:p>
            <a:pPr marL="0" indent="0">
              <a:buNone/>
            </a:pPr>
            <a:r>
              <a:rPr lang="en-US" b="1" dirty="0" smtClean="0">
                <a:solidFill>
                  <a:schemeClr val="tx1"/>
                </a:solidFill>
                <a:latin typeface="Times New Roman" pitchFamily="18" charset="0"/>
                <a:cs typeface="Times New Roman" pitchFamily="18" charset="0"/>
              </a:rPr>
              <a:t>4.CARD REPERTORIES</a:t>
            </a:r>
          </a:p>
          <a:p>
            <a:pPr marL="0" indent="0">
              <a:buNone/>
            </a:pPr>
            <a:endParaRPr lang="en-US" b="1" dirty="0" smtClean="0">
              <a:solidFill>
                <a:schemeClr val="tx1"/>
              </a:solidFill>
              <a:latin typeface="Times New Roman" pitchFamily="18" charset="0"/>
              <a:cs typeface="Times New Roman" pitchFamily="18" charset="0"/>
            </a:endParaRPr>
          </a:p>
          <a:p>
            <a:pPr marL="0" indent="0">
              <a:buNone/>
            </a:pPr>
            <a:r>
              <a:rPr lang="en-US" dirty="0" smtClean="0">
                <a:solidFill>
                  <a:schemeClr val="tx1"/>
                </a:solidFill>
                <a:latin typeface="Times New Roman" pitchFamily="18" charset="0"/>
                <a:cs typeface="Times New Roman" pitchFamily="18" charset="0"/>
              </a:rPr>
              <a:t>Slips of cards arranged systematically facilitate the work of finding out remedies. </a:t>
            </a:r>
            <a:r>
              <a:rPr lang="en-US" dirty="0">
                <a:solidFill>
                  <a:schemeClr val="tx1"/>
                </a:solidFill>
                <a:latin typeface="Times New Roman" pitchFamily="18" charset="0"/>
                <a:cs typeface="Times New Roman" pitchFamily="18" charset="0"/>
              </a:rPr>
              <a:t>M</a:t>
            </a:r>
            <a:r>
              <a:rPr lang="en-US" dirty="0" smtClean="0">
                <a:solidFill>
                  <a:schemeClr val="tx1"/>
                </a:solidFill>
                <a:latin typeface="Times New Roman" pitchFamily="18" charset="0"/>
                <a:cs typeface="Times New Roman" pitchFamily="18" charset="0"/>
              </a:rPr>
              <a:t>ostly it consists of punched cards.</a:t>
            </a:r>
          </a:p>
          <a:p>
            <a:pPr marL="0" indent="0">
              <a:buNone/>
            </a:pPr>
            <a:r>
              <a:rPr lang="en-US" dirty="0" err="1" smtClean="0">
                <a:solidFill>
                  <a:schemeClr val="tx1"/>
                </a:solidFill>
                <a:latin typeface="Times New Roman" pitchFamily="18" charset="0"/>
                <a:cs typeface="Times New Roman" pitchFamily="18" charset="0"/>
              </a:rPr>
              <a:t>Eg</a:t>
            </a:r>
            <a:r>
              <a:rPr lang="en-US"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Kishore ‘s card repertory</a:t>
            </a:r>
          </a:p>
          <a:p>
            <a:r>
              <a:rPr lang="en-US" dirty="0" err="1" smtClean="0">
                <a:solidFill>
                  <a:schemeClr val="tx1"/>
                </a:solidFill>
                <a:latin typeface="Times New Roman" pitchFamily="18" charset="0"/>
                <a:cs typeface="Times New Roman" pitchFamily="18" charset="0"/>
              </a:rPr>
              <a:t>Boger’s</a:t>
            </a:r>
            <a:r>
              <a:rPr lang="en-US" dirty="0" smtClean="0">
                <a:solidFill>
                  <a:schemeClr val="tx1"/>
                </a:solidFill>
                <a:latin typeface="Times New Roman" pitchFamily="18" charset="0"/>
                <a:cs typeface="Times New Roman" pitchFamily="18" charset="0"/>
              </a:rPr>
              <a:t> card index</a:t>
            </a:r>
          </a:p>
          <a:p>
            <a:r>
              <a:rPr lang="en-US" dirty="0" smtClean="0">
                <a:solidFill>
                  <a:schemeClr val="tx1"/>
                </a:solidFill>
                <a:latin typeface="Times New Roman" pitchFamily="18" charset="0"/>
                <a:cs typeface="Times New Roman" pitchFamily="18" charset="0"/>
              </a:rPr>
              <a:t>Fields card repertory </a:t>
            </a:r>
          </a:p>
          <a:p>
            <a:r>
              <a:rPr lang="en-US" dirty="0" err="1" smtClean="0">
                <a:solidFill>
                  <a:schemeClr val="tx1"/>
                </a:solidFill>
                <a:latin typeface="Times New Roman" pitchFamily="18" charset="0"/>
                <a:cs typeface="Times New Roman" pitchFamily="18" charset="0"/>
              </a:rPr>
              <a:t>P.Sankaran</a:t>
            </a:r>
            <a:r>
              <a:rPr lang="en-US" dirty="0" smtClean="0">
                <a:solidFill>
                  <a:schemeClr val="tx1"/>
                </a:solidFill>
                <a:latin typeface="Times New Roman" pitchFamily="18" charset="0"/>
                <a:cs typeface="Times New Roman" pitchFamily="18" charset="0"/>
              </a:rPr>
              <a:t> ‘s card repertory</a:t>
            </a:r>
          </a:p>
          <a:p>
            <a:r>
              <a:rPr lang="en-US" dirty="0" smtClean="0">
                <a:solidFill>
                  <a:schemeClr val="tx1"/>
                </a:solidFill>
                <a:latin typeface="Times New Roman" pitchFamily="18" charset="0"/>
                <a:cs typeface="Times New Roman" pitchFamily="18" charset="0"/>
              </a:rPr>
              <a:t>Sharma’s card repertory</a:t>
            </a:r>
          </a:p>
          <a:p>
            <a:pPr marL="0" indent="0">
              <a:buNone/>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6919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fontScale="92500" lnSpcReduction="20000"/>
          </a:bodyPr>
          <a:lstStyle/>
          <a:p>
            <a:pPr marL="0" indent="0">
              <a:buNone/>
            </a:pPr>
            <a:r>
              <a:rPr lang="en-US" b="1" dirty="0" smtClean="0">
                <a:solidFill>
                  <a:schemeClr val="tx1"/>
                </a:solidFill>
                <a:latin typeface="Times New Roman" pitchFamily="18" charset="0"/>
                <a:cs typeface="Times New Roman" pitchFamily="18" charset="0"/>
              </a:rPr>
              <a:t>5. MECHANICALLY AIDED REPERTORIES</a:t>
            </a:r>
          </a:p>
          <a:p>
            <a:pPr marL="0" indent="0">
              <a:buNone/>
            </a:pPr>
            <a:endParaRPr lang="en-US" b="1" dirty="0" smtClean="0">
              <a:solidFill>
                <a:schemeClr val="tx1"/>
              </a:solidFill>
              <a:latin typeface="Times New Roman" pitchFamily="18" charset="0"/>
              <a:cs typeface="Times New Roman" pitchFamily="18" charset="0"/>
            </a:endParaRPr>
          </a:p>
          <a:p>
            <a:pPr marL="0" indent="0">
              <a:buNone/>
            </a:pPr>
            <a:r>
              <a:rPr lang="en-US" dirty="0" smtClean="0">
                <a:solidFill>
                  <a:schemeClr val="tx1"/>
                </a:solidFill>
                <a:latin typeface="Times New Roman" pitchFamily="18" charset="0"/>
                <a:cs typeface="Times New Roman" pitchFamily="18" charset="0"/>
              </a:rPr>
              <a:t>To </a:t>
            </a:r>
            <a:r>
              <a:rPr lang="en-US" dirty="0" err="1" smtClean="0">
                <a:solidFill>
                  <a:schemeClr val="tx1"/>
                </a:solidFill>
                <a:latin typeface="Times New Roman" pitchFamily="18" charset="0"/>
                <a:cs typeface="Times New Roman" pitchFamily="18" charset="0"/>
              </a:rPr>
              <a:t>faciliate</a:t>
            </a:r>
            <a:r>
              <a:rPr lang="en-US" dirty="0" smtClean="0">
                <a:solidFill>
                  <a:schemeClr val="tx1"/>
                </a:solidFill>
                <a:latin typeface="Times New Roman" pitchFamily="18" charset="0"/>
                <a:cs typeface="Times New Roman" pitchFamily="18" charset="0"/>
              </a:rPr>
              <a:t> and expedite the work of </a:t>
            </a:r>
            <a:r>
              <a:rPr lang="en-US" dirty="0" err="1" smtClean="0">
                <a:solidFill>
                  <a:schemeClr val="tx1"/>
                </a:solidFill>
                <a:latin typeface="Times New Roman" pitchFamily="18" charset="0"/>
                <a:cs typeface="Times New Roman" pitchFamily="18" charset="0"/>
              </a:rPr>
              <a:t>repertorisation</a:t>
            </a:r>
            <a:r>
              <a:rPr lang="en-US" dirty="0" smtClean="0">
                <a:solidFill>
                  <a:schemeClr val="tx1"/>
                </a:solidFill>
                <a:latin typeface="Times New Roman" pitchFamily="18" charset="0"/>
                <a:cs typeface="Times New Roman" pitchFamily="18" charset="0"/>
              </a:rPr>
              <a:t> ,mechanical devices were added to the field of repertory.</a:t>
            </a:r>
          </a:p>
          <a:p>
            <a:pPr marL="0" indent="0">
              <a:buNone/>
            </a:pPr>
            <a:r>
              <a:rPr lang="en-US" dirty="0" smtClean="0">
                <a:solidFill>
                  <a:schemeClr val="tx1"/>
                </a:solidFill>
                <a:latin typeface="Times New Roman" pitchFamily="18" charset="0"/>
                <a:cs typeface="Times New Roman" pitchFamily="18" charset="0"/>
              </a:rPr>
              <a:t>Some computer repertories are:</a:t>
            </a:r>
          </a:p>
          <a:p>
            <a:r>
              <a:rPr lang="en-US" dirty="0" smtClean="0">
                <a:solidFill>
                  <a:schemeClr val="tx1"/>
                </a:solidFill>
                <a:latin typeface="Times New Roman" pitchFamily="18" charset="0"/>
                <a:cs typeface="Times New Roman" pitchFamily="18" charset="0"/>
              </a:rPr>
              <a:t>CARA</a:t>
            </a:r>
          </a:p>
          <a:p>
            <a:r>
              <a:rPr lang="en-US" dirty="0" smtClean="0">
                <a:solidFill>
                  <a:schemeClr val="tx1"/>
                </a:solidFill>
                <a:latin typeface="Times New Roman" pitchFamily="18" charset="0"/>
                <a:cs typeface="Times New Roman" pitchFamily="18" charset="0"/>
              </a:rPr>
              <a:t>RADAR</a:t>
            </a:r>
          </a:p>
          <a:p>
            <a:r>
              <a:rPr lang="en-US" dirty="0" smtClean="0">
                <a:solidFill>
                  <a:schemeClr val="tx1"/>
                </a:solidFill>
                <a:latin typeface="Times New Roman" pitchFamily="18" charset="0"/>
                <a:cs typeface="Times New Roman" pitchFamily="18" charset="0"/>
              </a:rPr>
              <a:t>Organon 96</a:t>
            </a:r>
          </a:p>
          <a:p>
            <a:r>
              <a:rPr lang="en-US" dirty="0" smtClean="0">
                <a:solidFill>
                  <a:schemeClr val="tx1"/>
                </a:solidFill>
                <a:latin typeface="Times New Roman" pitchFamily="18" charset="0"/>
                <a:cs typeface="Times New Roman" pitchFamily="18" charset="0"/>
              </a:rPr>
              <a:t>Mac repertory</a:t>
            </a:r>
          </a:p>
          <a:p>
            <a:r>
              <a:rPr lang="en-US" dirty="0" smtClean="0">
                <a:solidFill>
                  <a:schemeClr val="tx1"/>
                </a:solidFill>
                <a:latin typeface="Times New Roman" pitchFamily="18" charset="0"/>
                <a:cs typeface="Times New Roman" pitchFamily="18" charset="0"/>
              </a:rPr>
              <a:t>Dolphin </a:t>
            </a:r>
          </a:p>
          <a:p>
            <a:r>
              <a:rPr lang="en-US" dirty="0" err="1" smtClean="0">
                <a:solidFill>
                  <a:schemeClr val="tx1"/>
                </a:solidFill>
                <a:latin typeface="Times New Roman" pitchFamily="18" charset="0"/>
                <a:cs typeface="Times New Roman" pitchFamily="18" charset="0"/>
              </a:rPr>
              <a:t>hompath</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88883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88</TotalTime>
  <Words>341</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CLASSIFICATION   OF   REPERTORIES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User</cp:lastModifiedBy>
  <cp:revision>19</cp:revision>
  <dcterms:created xsi:type="dcterms:W3CDTF">2006-08-16T00:00:00Z</dcterms:created>
  <dcterms:modified xsi:type="dcterms:W3CDTF">2019-07-25T17:55:30Z</dcterms:modified>
</cp:coreProperties>
</file>